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332" r:id="rId3"/>
    <p:sldId id="331" r:id="rId4"/>
    <p:sldId id="309" r:id="rId5"/>
    <p:sldId id="308" r:id="rId6"/>
    <p:sldId id="310" r:id="rId7"/>
    <p:sldId id="311" r:id="rId8"/>
    <p:sldId id="330" r:id="rId9"/>
    <p:sldId id="313" r:id="rId10"/>
    <p:sldId id="314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5" r:id="rId20"/>
    <p:sldId id="326" r:id="rId21"/>
    <p:sldId id="327" r:id="rId22"/>
    <p:sldId id="328" r:id="rId23"/>
    <p:sldId id="329" r:id="rId24"/>
    <p:sldId id="334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B39"/>
    <a:srgbClr val="7F7F7F"/>
    <a:srgbClr val="FE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80010-88EA-A042-B00B-2B76423F31AD}" type="datetimeFigureOut">
              <a:rPr lang="en-US" smtClean="0"/>
              <a:t>4/4/22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CC2AD-9AA7-F145-8400-50FA303A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0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Psychology:</a:t>
            </a:r>
            <a:r>
              <a:rPr lang="en-US" baseline="0" dirty="0"/>
              <a:t> people with a high IQ have a high WM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2E6D9-4283-D14B-8CB9-57BCC87CAA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levels</a:t>
            </a:r>
            <a:r>
              <a:rPr lang="en-US" baseline="0" dirty="0"/>
              <a:t> are physics, higher levels have “meaning”.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D1B35-167A-6245-AFE6-0B50CDDDEF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60F5E-63D2-1D41-B992-2DA1C321A4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PRIMs tutorial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Niels Taatgen</a:t>
            </a:r>
          </a:p>
        </p:txBody>
      </p:sp>
    </p:spTree>
    <p:extLst>
      <p:ext uri="{BB962C8B-B14F-4D97-AF65-F5344CB8AC3E}">
        <p14:creationId xmlns:p14="http://schemas.microsoft.com/office/powerpoint/2010/main" val="119698974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2" r="22911" b="41965"/>
          <a:stretch/>
        </p:blipFill>
        <p:spPr>
          <a:xfrm>
            <a:off x="1417703" y="1757423"/>
            <a:ext cx="5774186" cy="43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01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Cognitive modules are all over the brain (mainly cortex)</a:t>
            </a:r>
          </a:p>
          <a:p>
            <a:r>
              <a:rPr lang="en-US" dirty="0"/>
              <a:t>They each contribute to the workspace (the interface area, we will call those buffers)</a:t>
            </a:r>
          </a:p>
          <a:p>
            <a:r>
              <a:rPr lang="en-US" dirty="0"/>
              <a:t>Operations within the workspace are carried out by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38930572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19699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Perception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74253" y="2086549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Memory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28800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05665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Basal Ganglia</a:t>
            </a:r>
          </a:p>
        </p:txBody>
      </p:sp>
      <p:cxnSp>
        <p:nvCxnSpPr>
          <p:cNvPr id="9" name="Straight Arrow Connector 8"/>
          <p:cNvCxnSpPr>
            <a:stCxn id="4" idx="2"/>
            <a:endCxn id="7" idx="0"/>
          </p:cNvCxnSpPr>
          <p:nvPr/>
        </p:nvCxnSpPr>
        <p:spPr bwMode="auto">
          <a:xfrm>
            <a:off x="1970769" y="2985152"/>
            <a:ext cx="38597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endCxn id="7" idx="0"/>
          </p:cNvCxnSpPr>
          <p:nvPr/>
        </p:nvCxnSpPr>
        <p:spPr bwMode="auto">
          <a:xfrm flipH="1">
            <a:off x="2356741" y="2985152"/>
            <a:ext cx="161399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7" idx="0"/>
          </p:cNvCxnSpPr>
          <p:nvPr/>
        </p:nvCxnSpPr>
        <p:spPr bwMode="auto">
          <a:xfrm flipH="1">
            <a:off x="2356741" y="2991577"/>
            <a:ext cx="3519068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4538306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</a:p>
        </p:txBody>
      </p:sp>
      <p:cxnSp>
        <p:nvCxnSpPr>
          <p:cNvPr id="16" name="Curved Connector 15"/>
          <p:cNvCxnSpPr>
            <a:stCxn id="7" idx="2"/>
            <a:endCxn id="14" idx="2"/>
          </p:cNvCxnSpPr>
          <p:nvPr/>
        </p:nvCxnSpPr>
        <p:spPr bwMode="auto">
          <a:xfrm rot="16200000" flipH="1">
            <a:off x="3973063" y="3469979"/>
            <a:ext cx="12700" cy="3232637"/>
          </a:xfrm>
          <a:prstGeom prst="curvedConnector3">
            <a:avLst>
              <a:gd name="adj1" fmla="val 70872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0"/>
            <a:endCxn id="6" idx="2"/>
          </p:cNvCxnSpPr>
          <p:nvPr/>
        </p:nvCxnSpPr>
        <p:spPr bwMode="auto">
          <a:xfrm flipV="1">
            <a:off x="5589381" y="2985152"/>
            <a:ext cx="890497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4" idx="0"/>
            <a:endCxn id="5" idx="2"/>
          </p:cNvCxnSpPr>
          <p:nvPr/>
        </p:nvCxnSpPr>
        <p:spPr bwMode="auto">
          <a:xfrm flipH="1" flipV="1">
            <a:off x="4225322" y="2991577"/>
            <a:ext cx="1364056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332369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09600"/>
            <a:ext cx="5219700" cy="566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98120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Andrea </a:t>
            </a:r>
            <a:r>
              <a:rPr lang="en-US" dirty="0" err="1"/>
              <a:t>Stocco’s</a:t>
            </a:r>
            <a:r>
              <a:rPr lang="en-US" dirty="0"/>
              <a:t> model of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214466990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do?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</a:t>
            </a:r>
          </a:p>
        </p:txBody>
      </p:sp>
      <p:cxnSp>
        <p:nvCxnSpPr>
          <p:cNvPr id="45" name="Straight Arrow Connector 44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3" name="Curved Connector 62"/>
          <p:cNvCxnSpPr>
            <a:stCxn id="60" idx="2"/>
            <a:endCxn id="61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61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61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61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5" name="Group 74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72" name="Oval 71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74" name="Oval 73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717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Aural-Vocal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hear a tone with a certain pitch (low-medium-high)</a:t>
            </a:r>
          </a:p>
          <a:p>
            <a:r>
              <a:rPr lang="en-US" dirty="0"/>
              <a:t>You have to say as quickly as possible the word associated with that pitch</a:t>
            </a:r>
          </a:p>
          <a:p>
            <a:pPr lvl="1"/>
            <a:r>
              <a:rPr lang="en-US" dirty="0"/>
              <a:t>Low -&gt; One</a:t>
            </a:r>
          </a:p>
          <a:p>
            <a:pPr lvl="1"/>
            <a:r>
              <a:rPr lang="en-US" dirty="0"/>
              <a:t>Medium -&gt; Two</a:t>
            </a:r>
          </a:p>
          <a:p>
            <a:pPr lvl="1"/>
            <a:r>
              <a:rPr lang="en-US" dirty="0"/>
              <a:t>High -&gt; Three</a:t>
            </a:r>
          </a:p>
        </p:txBody>
      </p:sp>
    </p:spTree>
    <p:extLst>
      <p:ext uri="{BB962C8B-B14F-4D97-AF65-F5344CB8AC3E}">
        <p14:creationId xmlns:p14="http://schemas.microsoft.com/office/powerpoint/2010/main" val="315353355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2" y="1728805"/>
            <a:ext cx="6825642" cy="431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799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37" y="1897720"/>
            <a:ext cx="6994358" cy="41944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231988" y="160020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70262" y="582896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79106" y="5373760"/>
            <a:ext cx="1796942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41077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7" y="1846401"/>
            <a:ext cx="7014012" cy="43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9024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Stocco’s</a:t>
            </a:r>
            <a:r>
              <a:rPr lang="en-US" dirty="0"/>
              <a:t> BG model: a lot of machinery for something simple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0346" y="402320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PRIMs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0877" y="2066446"/>
            <a:ext cx="6123804" cy="890545"/>
            <a:chOff x="435816" y="5669891"/>
            <a:chExt cx="6123804" cy="890545"/>
          </a:xfrm>
        </p:grpSpPr>
        <p:sp>
          <p:nvSpPr>
            <p:cNvPr id="19" name="TextBox 18"/>
            <p:cNvSpPr txBox="1"/>
            <p:nvPr/>
          </p:nvSpPr>
          <p:spPr>
            <a:xfrm>
              <a:off x="435816" y="5669891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Neurons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t="71211"/>
            <a:stretch/>
          </p:blipFill>
          <p:spPr>
            <a:xfrm>
              <a:off x="2228990" y="5669891"/>
              <a:ext cx="4330630" cy="890545"/>
            </a:xfrm>
            <a:prstGeom prst="rect">
              <a:avLst/>
            </a:prstGeom>
          </p:spPr>
        </p:pic>
      </p:grpSp>
      <p:sp>
        <p:nvSpPr>
          <p:cNvPr id="21" name="Down Arrow 2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7799" y="2103198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“transistors”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7799" y="4308213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“microprogramming”</a:t>
            </a:r>
          </a:p>
        </p:txBody>
      </p:sp>
    </p:spTree>
    <p:extLst>
      <p:ext uri="{BB962C8B-B14F-4D97-AF65-F5344CB8AC3E}">
        <p14:creationId xmlns:p14="http://schemas.microsoft.com/office/powerpoint/2010/main" val="36887436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EC73-BFB0-E045-8C56-F8FD9958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PRIMs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1B1D-20DC-3741-9477-2BF681E0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 rules: where do they come from?</a:t>
            </a:r>
          </a:p>
          <a:p>
            <a:r>
              <a:rPr lang="en-US" dirty="0"/>
              <a:t>Transfer of knowledge</a:t>
            </a:r>
          </a:p>
          <a:p>
            <a:r>
              <a:rPr lang="en-US" dirty="0"/>
              <a:t>Compositionality of knowledge</a:t>
            </a:r>
          </a:p>
        </p:txBody>
      </p:sp>
    </p:spTree>
    <p:extLst>
      <p:ext uri="{BB962C8B-B14F-4D97-AF65-F5344CB8AC3E}">
        <p14:creationId xmlns:p14="http://schemas.microsoft.com/office/powerpoint/2010/main" val="51581618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cxnSp>
        <p:nvCxnSpPr>
          <p:cNvPr id="29" name="Straight Arrow Connector 28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8" name="Curved Connector 37"/>
          <p:cNvCxnSpPr>
            <a:stCxn id="36" idx="2"/>
            <a:endCxn id="37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7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43" name="Oval 42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0600" y="459292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V2 = RT1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0600" y="5328673"/>
            <a:ext cx="278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RT2 -&gt; AC3 </a:t>
            </a:r>
          </a:p>
        </p:txBody>
      </p:sp>
    </p:spTree>
    <p:extLst>
      <p:ext uri="{BB962C8B-B14F-4D97-AF65-F5344CB8AC3E}">
        <p14:creationId xmlns:p14="http://schemas.microsoft.com/office/powerpoint/2010/main" val="1048899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look at the Aural-Vocal task again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43006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29879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Pitch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685442" y="3073127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352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85808" y="2514600"/>
            <a:ext cx="2112271" cy="1233276"/>
            <a:chOff x="685800" y="2514600"/>
            <a:chExt cx="2112271" cy="1233276"/>
          </a:xfrm>
        </p:grpSpPr>
        <p:grpSp>
          <p:nvGrpSpPr>
            <p:cNvPr id="45" name="Group 44"/>
            <p:cNvGrpSpPr/>
            <p:nvPr/>
          </p:nvGrpSpPr>
          <p:grpSpPr>
            <a:xfrm>
              <a:off x="685800" y="3378544"/>
              <a:ext cx="1762344" cy="369332"/>
              <a:chOff x="685800" y="3378544"/>
              <a:chExt cx="1762344" cy="369332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85800" y="3474536"/>
                <a:ext cx="228600" cy="228600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4144" y="3378544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Associate</a:t>
                </a:r>
              </a:p>
            </p:txBody>
          </p:sp>
        </p:grpSp>
        <p:sp>
          <p:nvSpPr>
            <p:cNvPr id="38" name="Oval 37"/>
            <p:cNvSpPr/>
            <p:nvPr/>
          </p:nvSpPr>
          <p:spPr bwMode="auto">
            <a:xfrm>
              <a:off x="2569471" y="25146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0078" y="2514603"/>
            <a:ext cx="2885856" cy="1666272"/>
            <a:chOff x="695544" y="2514600"/>
            <a:chExt cx="2885856" cy="1666272"/>
          </a:xfrm>
        </p:grpSpPr>
        <p:sp>
          <p:nvSpPr>
            <p:cNvPr id="28" name="Oval 27"/>
            <p:cNvSpPr/>
            <p:nvPr/>
          </p:nvSpPr>
          <p:spPr bwMode="auto">
            <a:xfrm>
              <a:off x="3352800" y="2514600"/>
              <a:ext cx="228600" cy="228600"/>
            </a:xfrm>
            <a:prstGeom prst="ellipse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95544" y="3811540"/>
              <a:ext cx="1828462" cy="369332"/>
              <a:chOff x="695544" y="3811540"/>
              <a:chExt cx="1828462" cy="369332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695544" y="3892764"/>
                <a:ext cx="228600" cy="228600"/>
              </a:xfrm>
              <a:prstGeom prst="ellipse">
                <a:avLst/>
              </a:prstGeom>
              <a:solidFill>
                <a:srgbClr val="008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00006" y="381154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“One”</a:t>
                </a: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30769" y="297856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V1 &lt;&gt; nil</a:t>
            </a:r>
          </a:p>
          <a:p>
            <a:r>
              <a:rPr lang="en-US" dirty="0">
                <a:latin typeface="Courier"/>
                <a:cs typeface="Courier"/>
              </a:rPr>
              <a:t>V1 -&gt; RT2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30769" y="3641796"/>
            <a:ext cx="263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30769" y="4121370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RT3 &lt;&gt; nil</a:t>
            </a:r>
          </a:p>
          <a:p>
            <a:r>
              <a:rPr lang="en-US" dirty="0">
                <a:latin typeface="Courier"/>
                <a:cs typeface="Courier"/>
              </a:rPr>
              <a:t>RT3 -&gt; AC2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85808" y="2514600"/>
            <a:ext cx="6326661" cy="2719625"/>
            <a:chOff x="685800" y="2514600"/>
            <a:chExt cx="6326661" cy="2719625"/>
          </a:xfrm>
        </p:grpSpPr>
        <p:sp>
          <p:nvSpPr>
            <p:cNvPr id="42" name="Oval 41"/>
            <p:cNvSpPr/>
            <p:nvPr/>
          </p:nvSpPr>
          <p:spPr bwMode="auto">
            <a:xfrm>
              <a:off x="6783861" y="2514600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85800" y="4194435"/>
              <a:ext cx="1883671" cy="369332"/>
              <a:chOff x="685800" y="4194435"/>
              <a:chExt cx="1883671" cy="369332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685800" y="4284121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45471" y="419443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Say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130761" y="4864893"/>
              <a:ext cx="184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Say -&gt; AC1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137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4.6193E-6 C 0.04776 0.06295 0.09622 0.1259 0.13095 0.1259 C 0.16569 0.1259 0.19538 0.02037 0.20771 -4.6193E-6 " pathEditMode="relative" ptsTypes="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7.13955E-6 C 0.06565 0.04282 0.13147 0.08587 0.20128 0.0861 C 0.2711 0.08633 0.38225 0.01528 0.41855 0.00115 " pathEditMode="relative" ptsTypes="a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5" grpId="1" animBg="1"/>
      <p:bldP spid="50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PRIMs to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62" y="5028589"/>
            <a:ext cx="7772400" cy="12700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Complex tasks require many elementary steps that are carried out in parallel and in sequence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522" y="193846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PRIMs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1794" y="3906127"/>
            <a:ext cx="4008165" cy="735895"/>
            <a:chOff x="386140" y="4282074"/>
            <a:chExt cx="4008165" cy="735894"/>
          </a:xfrm>
        </p:grpSpPr>
        <p:sp>
          <p:nvSpPr>
            <p:cNvPr id="19" name="TextBox 18"/>
            <p:cNvSpPr txBox="1"/>
            <p:nvPr/>
          </p:nvSpPr>
          <p:spPr>
            <a:xfrm>
              <a:off x="386140" y="4496596"/>
              <a:ext cx="16732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Operators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460657" y="4592828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973275" y="42820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531212" y="4803446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79783" y="43007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973275" y="4793215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556955" y="429571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6" name="Curved Connector 25"/>
            <p:cNvCxnSpPr>
              <a:stCxn id="20" idx="7"/>
              <a:endCxn id="21" idx="2"/>
            </p:cNvCxnSpPr>
            <p:nvPr/>
          </p:nvCxnSpPr>
          <p:spPr bwMode="auto">
            <a:xfrm rot="5400000" flipH="1" flipV="1">
              <a:off x="2691065" y="4342034"/>
              <a:ext cx="234909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Curved Connector 26"/>
            <p:cNvCxnSpPr>
              <a:stCxn id="20" idx="5"/>
              <a:endCxn id="24" idx="2"/>
            </p:cNvCxnSpPr>
            <p:nvPr/>
          </p:nvCxnSpPr>
          <p:spPr bwMode="auto">
            <a:xfrm rot="16200000" flipH="1">
              <a:off x="2746248" y="4673449"/>
              <a:ext cx="124542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21" idx="6"/>
              <a:endCxn id="25" idx="2"/>
            </p:cNvCxnSpPr>
            <p:nvPr/>
          </p:nvCxnSpPr>
          <p:spPr bwMode="auto">
            <a:xfrm>
              <a:off x="3187797" y="4389335"/>
              <a:ext cx="369158" cy="136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23" idx="2"/>
            </p:cNvCxnSpPr>
            <p:nvPr/>
          </p:nvCxnSpPr>
          <p:spPr bwMode="auto">
            <a:xfrm>
              <a:off x="3771477" y="4402975"/>
              <a:ext cx="408306" cy="50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stCxn id="24" idx="6"/>
              <a:endCxn id="22" idx="2"/>
            </p:cNvCxnSpPr>
            <p:nvPr/>
          </p:nvCxnSpPr>
          <p:spPr bwMode="auto">
            <a:xfrm>
              <a:off x="3187797" y="4900476"/>
              <a:ext cx="343415" cy="102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1" name="Down Arrow 3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59199" y="2038807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“microprogramming”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80180" y="4165429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“machine language”</a:t>
            </a:r>
          </a:p>
        </p:txBody>
      </p:sp>
    </p:spTree>
    <p:extLst>
      <p:ext uri="{BB962C8B-B14F-4D97-AF65-F5344CB8AC3E}">
        <p14:creationId xmlns:p14="http://schemas.microsoft.com/office/powerpoint/2010/main" val="281080115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Aural-Vocal task has two operators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0346" y="3171801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V1 &lt;&gt; nil</a:t>
            </a:r>
          </a:p>
          <a:p>
            <a:r>
              <a:rPr lang="en-US" dirty="0">
                <a:latin typeface="Courier"/>
                <a:cs typeface="Courier"/>
              </a:rPr>
              <a:t>V1 -&gt; RT2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346" y="3739037"/>
            <a:ext cx="26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1210" y="318870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RT3 &lt;&gt; nil</a:t>
            </a:r>
          </a:p>
          <a:p>
            <a:r>
              <a:rPr lang="en-US" dirty="0">
                <a:latin typeface="Courier"/>
                <a:cs typeface="Courier"/>
              </a:rPr>
              <a:t>RT3 -&gt; AC2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1210" y="3751979"/>
            <a:ext cx="184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Say -&gt; AC1</a:t>
            </a:r>
          </a:p>
        </p:txBody>
      </p:sp>
    </p:spTree>
    <p:extLst>
      <p:ext uri="{BB962C8B-B14F-4D97-AF65-F5344CB8AC3E}">
        <p14:creationId xmlns:p14="http://schemas.microsoft.com/office/powerpoint/2010/main" val="91452277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F032-0ACA-0E41-B1FE-741F8DB71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4763-34AF-9547-9BAB-1D01F0FF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build PRIMs models</a:t>
            </a:r>
          </a:p>
          <a:p>
            <a:r>
              <a:rPr lang="en-US" dirty="0"/>
              <a:t>Transfer in Text Editors</a:t>
            </a:r>
          </a:p>
          <a:p>
            <a:r>
              <a:rPr lang="en-US" dirty="0"/>
              <a:t>Explaining mental training</a:t>
            </a:r>
          </a:p>
          <a:p>
            <a:r>
              <a:rPr lang="en-US" dirty="0"/>
              <a:t>Skill-based approach</a:t>
            </a:r>
          </a:p>
          <a:p>
            <a:r>
              <a:rPr lang="en-US" dirty="0"/>
              <a:t>Bottom-up learning: learning from scratch</a:t>
            </a:r>
          </a:p>
          <a:p>
            <a:r>
              <a:rPr lang="en-US" dirty="0"/>
              <a:t>Neural network (</a:t>
            </a:r>
            <a:r>
              <a:rPr lang="en-US" dirty="0" err="1"/>
              <a:t>Nengo</a:t>
            </a:r>
            <a:r>
              <a:rPr lang="en-US"/>
              <a:t>) version of PRIMs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2898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57200"/>
            <a:ext cx="7772400" cy="1143000"/>
          </a:xfrm>
        </p:spPr>
        <p:txBody>
          <a:bodyPr/>
          <a:lstStyle/>
          <a:p>
            <a:r>
              <a:rPr lang="en-US" dirty="0"/>
              <a:t>New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576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PRIMs?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PRIMs is an application written in Swift</a:t>
            </a:r>
          </a:p>
          <a:p>
            <a:r>
              <a:rPr lang="en-US" dirty="0"/>
              <a:t>Source code is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/>
              <a:t>/PRIMs</a:t>
            </a:r>
            <a:endParaRPr lang="en-US" dirty="0"/>
          </a:p>
          <a:p>
            <a:r>
              <a:rPr lang="en-US" dirty="0"/>
              <a:t>Tutorial materials are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 dirty="0"/>
              <a:t>/PRIMs-Tutorial</a:t>
            </a:r>
          </a:p>
          <a:p>
            <a:pPr lvl="1"/>
            <a:r>
              <a:rPr lang="en-US" dirty="0"/>
              <a:t>This includes the compiled application</a:t>
            </a:r>
          </a:p>
        </p:txBody>
      </p:sp>
    </p:spTree>
    <p:extLst>
      <p:ext uri="{BB962C8B-B14F-4D97-AF65-F5344CB8AC3E}">
        <p14:creationId xmlns:p14="http://schemas.microsoft.com/office/powerpoint/2010/main" val="4735143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838200" y="914400"/>
            <a:ext cx="5867400" cy="1219200"/>
          </a:xfrm>
          <a:prstGeom prst="rect">
            <a:avLst/>
          </a:prstGeom>
          <a:solidFill>
            <a:srgbClr val="E8E8F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Intelligence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38200" y="5029200"/>
            <a:ext cx="7543800" cy="1524000"/>
            <a:chOff x="912" y="3168"/>
            <a:chExt cx="4752" cy="960"/>
          </a:xfrm>
          <a:solidFill>
            <a:srgbClr val="E8E8FA"/>
          </a:solidFill>
        </p:grpSpPr>
        <p:sp>
          <p:nvSpPr>
            <p:cNvPr id="46090" name="Rectangle 3"/>
            <p:cNvSpPr>
              <a:spLocks noChangeArrowheads="1"/>
            </p:cNvSpPr>
            <p:nvPr/>
          </p:nvSpPr>
          <p:spPr bwMode="auto">
            <a:xfrm>
              <a:off x="912" y="3264"/>
              <a:ext cx="3696" cy="76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Human Brain</a:t>
              </a:r>
            </a:p>
            <a:p>
              <a:pPr algn="ctr"/>
              <a:r>
                <a:rPr lang="en-US">
                  <a:solidFill>
                    <a:schemeClr val="bg2"/>
                  </a:solidFill>
                </a:rPr>
                <a:t>(100 billion cells)</a:t>
              </a:r>
            </a:p>
          </p:txBody>
        </p:sp>
        <p:pic>
          <p:nvPicPr>
            <p:cNvPr id="46091" name="Picture 4" descr=" Brain.jpg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3168"/>
              <a:ext cx="960" cy="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3" name="Picture 5" descr="sigmund.gif                                                    0002E63FSystem                         B67F3743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4" y="533403"/>
            <a:ext cx="14954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914400" y="2133600"/>
            <a:ext cx="2286000" cy="3048000"/>
          </a:xfrm>
          <a:prstGeom prst="upArrow">
            <a:avLst>
              <a:gd name="adj1" fmla="val 50000"/>
              <a:gd name="adj2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Direct</a:t>
            </a:r>
          </a:p>
          <a:p>
            <a:pPr algn="ctr"/>
            <a:r>
              <a:rPr lang="en-US" sz="2000"/>
              <a:t>Expla- </a:t>
            </a:r>
            <a:br>
              <a:rPr lang="en-US" sz="2000"/>
            </a:br>
            <a:r>
              <a:rPr lang="en-US" sz="2000"/>
              <a:t>nation</a:t>
            </a:r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581400" y="2133600"/>
            <a:ext cx="4572000" cy="3048000"/>
            <a:chOff x="2640" y="1344"/>
            <a:chExt cx="2880" cy="1920"/>
          </a:xfrm>
        </p:grpSpPr>
        <p:sp>
          <p:nvSpPr>
            <p:cNvPr id="46086" name="Rectangle 7"/>
            <p:cNvSpPr>
              <a:spLocks noChangeArrowheads="1"/>
            </p:cNvSpPr>
            <p:nvPr/>
          </p:nvSpPr>
          <p:spPr bwMode="auto">
            <a:xfrm>
              <a:off x="2640" y="1920"/>
              <a:ext cx="1968" cy="76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Cognitive Architecture</a:t>
              </a:r>
            </a:p>
          </p:txBody>
        </p:sp>
        <p:sp>
          <p:nvSpPr>
            <p:cNvPr id="46087" name="AutoShape 8"/>
            <p:cNvSpPr>
              <a:spLocks noChangeArrowheads="1"/>
            </p:cNvSpPr>
            <p:nvPr/>
          </p:nvSpPr>
          <p:spPr bwMode="auto">
            <a:xfrm>
              <a:off x="3120" y="2688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8" name="AutoShape 9"/>
            <p:cNvSpPr>
              <a:spLocks noChangeArrowheads="1"/>
            </p:cNvSpPr>
            <p:nvPr/>
          </p:nvSpPr>
          <p:spPr bwMode="auto">
            <a:xfrm>
              <a:off x="3120" y="1344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6089" name="Picture 10" descr="math     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1920"/>
              <a:ext cx="72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3303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989" y="0"/>
            <a:ext cx="4787660" cy="6858000"/>
          </a:xfrm>
          <a:prstGeom prst="rect">
            <a:avLst/>
          </a:prstGeom>
          <a:scene3d>
            <a:camera prst="orthographicFront">
              <a:rot lat="0" lon="0" rev="2157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45" y="2041917"/>
            <a:ext cx="3178925" cy="38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339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abstraction for Cognition (Newell)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504216"/>
              </p:ext>
            </p:extLst>
          </p:nvPr>
        </p:nvGraphicFramePr>
        <p:xfrm>
          <a:off x="685800" y="1784136"/>
          <a:ext cx="7772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Time Units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System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World theory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Months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Social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Days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Hours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Rational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minutes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sec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Unit Task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Cognitive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Operations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100 msec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Deliberate</a:t>
                      </a:r>
                      <a:r>
                        <a:rPr lang="en-US" sz="1900" baseline="0" dirty="0"/>
                        <a:t> act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msec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Neural circuit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Biological</a:t>
                      </a:r>
                      <a:r>
                        <a:rPr lang="en-US" sz="1900" baseline="0" dirty="0"/>
                        <a:t>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 msec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Neuron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100 </a:t>
                      </a:r>
                      <a:r>
                        <a:rPr lang="en-US" sz="1900" dirty="0" err="1"/>
                        <a:t>μsec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Organelle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0195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at the wrong level</a:t>
            </a:r>
          </a:p>
        </p:txBody>
      </p:sp>
      <p:pic>
        <p:nvPicPr>
          <p:cNvPr id="8" name="Picture 7" descr="Fig-I-The-Rumelhart-McClelland-model-of-past-tense-inflection-see-text-f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52" y="1844668"/>
            <a:ext cx="7268592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11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82296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46967" y="3225394"/>
            <a:ext cx="343591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Production Rules/Operators</a:t>
            </a:r>
          </a:p>
        </p:txBody>
      </p:sp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920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Assumption: Modular structure with a Global Workspace (</a:t>
            </a:r>
            <a:r>
              <a:rPr lang="en-US" dirty="0" err="1"/>
              <a:t>Baars</a:t>
            </a:r>
            <a:r>
              <a:rPr lang="en-US" dirty="0"/>
              <a:t> &amp; </a:t>
            </a:r>
            <a:r>
              <a:rPr lang="en-US" dirty="0" err="1"/>
              <a:t>Dehaene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61" y="1986332"/>
            <a:ext cx="4686050" cy="42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99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431</TotalTime>
  <Words>460</Words>
  <Application>Microsoft Macintosh PowerPoint</Application>
  <PresentationFormat>On-screen Show (4:3)</PresentationFormat>
  <Paragraphs>138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Courier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CogModDistraction</vt:lpstr>
      <vt:lpstr>PRIMs tutorial Introduction</vt:lpstr>
      <vt:lpstr>Motivation for PRIMs</vt:lpstr>
      <vt:lpstr>Where to get PRIMs?</vt:lpstr>
      <vt:lpstr>PowerPoint Presentation</vt:lpstr>
      <vt:lpstr>PowerPoint Presentation</vt:lpstr>
      <vt:lpstr>Levels of abstraction for Cognition (Newell)</vt:lpstr>
      <vt:lpstr>Operating at the wrong level</vt:lpstr>
      <vt:lpstr>PowerPoint Presentation</vt:lpstr>
      <vt:lpstr>Assumption: Modular structure with a Global Workspace (Baars &amp; Dehaene)</vt:lpstr>
      <vt:lpstr>Our version</vt:lpstr>
      <vt:lpstr>The neuron level</vt:lpstr>
      <vt:lpstr>PowerPoint Presentation</vt:lpstr>
      <vt:lpstr>PowerPoint Presentation</vt:lpstr>
      <vt:lpstr>But what does it do?</vt:lpstr>
      <vt:lpstr>Example: Aural-Vocal task</vt:lpstr>
      <vt:lpstr>PowerPoint Presentation</vt:lpstr>
      <vt:lpstr>PowerPoint Presentation</vt:lpstr>
      <vt:lpstr>PowerPoint Presentation</vt:lpstr>
      <vt:lpstr>Stocco’s BG model: a lot of machinery for something simple</vt:lpstr>
      <vt:lpstr>PowerPoint Presentation</vt:lpstr>
      <vt:lpstr>Let us look at the Aural-Vocal task again</vt:lpstr>
      <vt:lpstr>From PRIMs to operators</vt:lpstr>
      <vt:lpstr>Aural-Vocal task has two operators</vt:lpstr>
      <vt:lpstr>Preview</vt:lpstr>
      <vt:lpstr>New implementation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67</cp:revision>
  <dcterms:created xsi:type="dcterms:W3CDTF">2015-07-11T14:31:12Z</dcterms:created>
  <dcterms:modified xsi:type="dcterms:W3CDTF">2022-04-04T11:01:09Z</dcterms:modified>
</cp:coreProperties>
</file>